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00" r:id="rId2"/>
    <p:sldId id="313" r:id="rId3"/>
    <p:sldId id="299" r:id="rId4"/>
    <p:sldId id="266" r:id="rId5"/>
    <p:sldId id="280" r:id="rId6"/>
    <p:sldId id="314" r:id="rId7"/>
    <p:sldId id="256" r:id="rId8"/>
    <p:sldId id="257" r:id="rId9"/>
    <p:sldId id="258" r:id="rId10"/>
    <p:sldId id="315" r:id="rId11"/>
    <p:sldId id="259" r:id="rId12"/>
    <p:sldId id="260" r:id="rId13"/>
    <p:sldId id="261" r:id="rId14"/>
    <p:sldId id="291" r:id="rId15"/>
    <p:sldId id="262" r:id="rId16"/>
    <p:sldId id="264" r:id="rId17"/>
    <p:sldId id="265" r:id="rId18"/>
    <p:sldId id="297" r:id="rId19"/>
    <p:sldId id="270" r:id="rId20"/>
    <p:sldId id="271" r:id="rId21"/>
    <p:sldId id="292" r:id="rId22"/>
    <p:sldId id="301" r:id="rId23"/>
    <p:sldId id="268" r:id="rId24"/>
    <p:sldId id="269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6" r:id="rId34"/>
    <p:sldId id="310" r:id="rId35"/>
    <p:sldId id="318" r:id="rId36"/>
    <p:sldId id="312" r:id="rId37"/>
    <p:sldId id="311" r:id="rId38"/>
    <p:sldId id="319" r:id="rId39"/>
    <p:sldId id="317" r:id="rId40"/>
    <p:sldId id="320" r:id="rId41"/>
    <p:sldId id="275" r:id="rId42"/>
    <p:sldId id="277" r:id="rId43"/>
    <p:sldId id="278" r:id="rId44"/>
    <p:sldId id="276" r:id="rId45"/>
    <p:sldId id="279" r:id="rId46"/>
    <p:sldId id="289" r:id="rId4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4A28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59" autoAdjust="0"/>
    <p:restoredTop sz="94660"/>
  </p:normalViewPr>
  <p:slideViewPr>
    <p:cSldViewPr snapToGrid="0">
      <p:cViewPr varScale="1">
        <p:scale>
          <a:sx n="89" d="100"/>
          <a:sy n="89" d="100"/>
        </p:scale>
        <p:origin x="7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430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065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779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28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534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47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072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3129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98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158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195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348EC-6CA5-4C75-8CB8-9AE0EFDA8023}" type="datetimeFigureOut">
              <a:rPr lang="th-TH" smtClean="0"/>
              <a:t>12/11/61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31739-126D-4FCD-B3C7-9230C7A8050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162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raining.nipa.cloud/course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ipa.cloud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pa.cloud/" TargetMode="External"/><Relationship Id="rId2" Type="http://schemas.openxmlformats.org/officeDocument/2006/relationships/hyperlink" Target="https://training.nipa.cloud/cours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ispio.com/big-data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lognone.com/node/3278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48" y="949681"/>
            <a:ext cx="2605178" cy="26051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54679" y="3554859"/>
            <a:ext cx="8497019" cy="1878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H Sarabun New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Software Open Source </a:t>
            </a:r>
            <a:r>
              <a:rPr lang="th-TH" sz="4000" b="1" dirty="0" smtClean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ระบบปฏิบัติการ </a:t>
            </a:r>
            <a:r>
              <a:rPr lang="en-US" sz="4000" b="1" dirty="0" smtClean="0"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OpenStack</a:t>
            </a:r>
            <a:endParaRPr lang="en-US" sz="4000" b="1" dirty="0"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H Sarabun New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914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766" y="2325958"/>
            <a:ext cx="8814758" cy="3565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เพื่อเผยแพร่ความรู้ เกี่ยวกับระบบ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 </a:t>
            </a:r>
          </a:p>
          <a:p>
            <a:pPr marL="0" indent="0">
              <a:buNone/>
            </a:pPr>
            <a:r>
              <a:rPr lang="en-US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2.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การน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ำ</a:t>
            </a:r>
            <a:r>
              <a:rPr lang="en-US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OpenStack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ไปใช้ใน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องค์กรสามารถบริหาร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จัดการ </a:t>
            </a:r>
            <a:r>
              <a:rPr lang="en-US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ReSource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ที่ถูกต้อง </a:t>
            </a:r>
          </a:p>
          <a:p>
            <a:pPr marL="0" indent="0">
              <a:buNone/>
            </a:pP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เพื่อให้เข้าใจ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มากขึ้น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ในการ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ทำงานของ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 </a:t>
            </a:r>
            <a:r>
              <a:rPr lang="en-US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</a:t>
            </a:r>
          </a:p>
          <a:p>
            <a:pPr marL="0" indent="0">
              <a:buNone/>
            </a:pPr>
            <a:r>
              <a:rPr lang="en-US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4.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เป็นทางเลือกใหม่ๆ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รนำไป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พัฒนา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หรือต่อ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ยอดกา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รทำงาน สำหรับ 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IT </a:t>
            </a:r>
            <a:r>
              <a:rPr lang="en-US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Infrastructrure</a:t>
            </a:r>
            <a:r>
              <a:rPr lang="en-US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องค์กรในอนาคต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921572"/>
            <a:ext cx="12192000" cy="76944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วัตถุประสงค์</a:t>
            </a:r>
            <a:endParaRPr 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150289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81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Hardware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ระบบเครื่องที่ติดตั้ง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KVM VM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หรือเครื่องจริง 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สเป็ค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เครื่องตามนี้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Processor Intel(R) Xeon E5 V5 3.3GHz 8Core/16T</a:t>
            </a:r>
          </a:p>
          <a:p>
            <a:pPr marL="0" indent="0">
              <a:buNone/>
            </a:pP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Ram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6-8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GB </a:t>
            </a:r>
          </a:p>
          <a:p>
            <a:pPr marL="0" indent="0">
              <a:buNone/>
            </a:pP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Disk 20-40 GB</a:t>
            </a:r>
          </a:p>
          <a:p>
            <a:pPr marL="0" indent="0">
              <a:buNone/>
            </a:pP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-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Network 4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interface</a:t>
            </a:r>
          </a:p>
          <a:p>
            <a:pPr marL="0" indent="0">
              <a:buNone/>
            </a:pP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ที่ใช้พัฒนา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</a:t>
            </a:r>
          </a:p>
          <a:p>
            <a:pPr marL="0" indent="0">
              <a:buNone/>
            </a:pP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- OS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Linux Ubuntu 16.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LTS      </a:t>
            </a:r>
          </a:p>
          <a:p>
            <a:pPr marL="0" indent="0">
              <a:buNone/>
            </a:pP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OpenStack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Ocata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marL="0" indent="0">
              <a:buNone/>
            </a:pPr>
            <a:endParaRPr lang="th-TH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80715"/>
            <a:ext cx="12192000" cy="718658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    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เครื่องมือที่ใช้พัฒนาระบบ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50" y="5178706"/>
            <a:ext cx="3027872" cy="1170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05" y="3248731"/>
            <a:ext cx="2006360" cy="14312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191" y="5020014"/>
            <a:ext cx="2871518" cy="148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2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43168"/>
            <a:ext cx="12191999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Open Source Software</a:t>
            </a:r>
            <a:endParaRPr lang="th-TH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557841" y="1173190"/>
            <a:ext cx="1085202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 Source Software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มีบทบาท และ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ความส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ำ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คัญอ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ย่างไร </a:t>
            </a: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หาก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มองย้อนไปในอดีตถึง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ความสำเร็จ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ของอินเทอร์เน็ต 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ที่ทำให้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มีผู้คนได้รับประโยชน์มากมายมหาศาล และลองตั้ง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คำถาม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ดู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ว่าท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ำ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อินเทอร์เน็ตจึงประสบ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ความสำเร็จคำตอบ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ที่เด่นชัด คือ คงจะได้รับว่าเป็น เพราะ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โค้ดซอฟต์แวร์ทั้งนี้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เพราะเมื่อครั้งมีการพัฒนาอินเทอร์เน็ต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TCP/IP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มี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เทคโนโลยีที่เป็นระบบปิดอีก หลายเทคโนโลยี เช่น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SNA,DECNET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รวมถึงเน็ต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เวิร์กแบบ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อีกมาก แต่เนื่องจากอินเทอร์เน็ตได้รับแรงหนุน จากกลุ่มผู้พัฒนาในมหาวิทยาลัย ซึ่งไม่ได้เน้นในเรื่องทางการค้าเป็นหลัก และได้รับการสนับสนุนโดยมูลนิธิ การศึกษาวิทยาศาสตร์แห่งชาติสหรัฐ (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NSF)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ขณะเดียวกันมียูนิกซ์หลายตัวในยุคแรก เช่น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BSD Unix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ที่ทำในรูปแบบ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ทำให้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บนเครือข่ายใช้ยูนิกซ์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BSD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หลังจาก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นั้นก็มีโปรแกรมแบบ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ที่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มีบทบาท 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ที่สำคัญ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ตามมาอีกหลายโปรแกรมเช่น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GNU C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คอมไพเลอร์ที่ได้รับความนิยมสูงในหมู่ผู้พัฒนาโปรแกรม การ พัฒนา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ระบบยูนิกซ์ทำให้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เกิดการพัฒนาโปรแกรม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BIND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ซึ่ง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เชื่อมโยงระบบ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DNS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ของ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ทั่วโลกเข้า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ด้วยกันทำให้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อินเทอร์เน็ตที่ใช้ในปัจจุบัน ใช้ระบบฐานข้อมูล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DNS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แบบ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ร่วมกัน ซึ่งก็เป็นส่วนของ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ใน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ยุคแรก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มีความสำเร็จ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ของโปรแกรม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ที่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กระจายอยู่บนอินเทอร์เน็ตและใช้มาถึงปัจจุบันคือ ระบบ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อีเมล์ที่มีโปรแกรม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Sendmail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มี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โปรแกรม</a:t>
            </a:r>
            <a:r>
              <a:rPr lang="th-TH" sz="2000" b="1" dirty="0" err="1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เอดิเตอร์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ที่รู้จักกันดีคือ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EMAC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โปรแกรม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การสร้างเอกสารที่มีประโยชน์มากใน การสร้างเอกสารที่เป็นต้นแบบของยุคปัจจุบันในเรื่อง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tag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คือโปรแกรม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Tex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ยิ่งในระยะหลังเมื่อ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www. 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กระจาย ตัวมากขึ้น การสร้างเว็บเซิร์ฟเวอร์ก็มีโปรแกรม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ช่วยท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ำ</a:t>
            </a: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</a:t>
            </a:r>
            <a:r>
              <a:rPr lang="th-TH" sz="2000" b="1" dirty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ฐานของเว็บกระจายเร็วยิ่งขึ้น </a:t>
            </a:r>
          </a:p>
          <a:p>
            <a:pPr algn="thaiDist"/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ความสำคัญ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 Source </a:t>
            </a:r>
          </a:p>
          <a:p>
            <a:pPr marL="285750" indent="-285750" algn="thaiDist">
              <a:buFontTx/>
              <a:buChar char="-"/>
            </a:pP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ปัจจุบัน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</a:t>
            </a:r>
            <a:r>
              <a:rPr lang="en-US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เกิดขึ้น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มากมายผู้ใช้งาน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ส่วนใหญ่ต้องเสียค่าลิขสิทธิ์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มากให้กับทางผู้ผลิต </a:t>
            </a:r>
            <a:r>
              <a:rPr lang="en-US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ไม่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ว่าจะเป็นการซื้อ </a:t>
            </a:r>
            <a:r>
              <a:rPr lang="en-US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มา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 หรือ การเช่า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 ทำให้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ตลาด </a:t>
            </a:r>
            <a:r>
              <a:rPr lang="en-US" sz="2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กำเนิด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ขึ้นมา - เพื่อหลีกเลี่ยงค่าลิขสิทธิ์ </a:t>
            </a:r>
            <a:endParaRPr lang="th-TH" sz="20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285750" indent="-285750" algn="thaiDist">
              <a:buFontTx/>
              <a:buChar char="-"/>
            </a:pP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หากมีกลุ่มของผู้ใช้งาน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ที่เป็น </a:t>
            </a:r>
            <a:r>
              <a:rPr lang="en-US" sz="2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มากขึ้น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ยิ่งทำให้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มีผู้พัฒนา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มากขึ้น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ทำให้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มีความสามารถและคุณภาพมากขึ้น -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ที่เป็น </a:t>
            </a:r>
            <a:r>
              <a:rPr lang="en-US" sz="2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มีการเปิดเผย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Source Code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ให้ทุกคนสามารถเข้าไปดู แก้ไข ปรับปรุง หรือแจกจ่าย ได้โดยไม่ผิดกฎหมาย </a:t>
            </a:r>
            <a:endParaRPr lang="th-TH" sz="20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285750" indent="-285750">
              <a:buFontTx/>
              <a:buChar char="-"/>
            </a:pP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ทำให้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ผู้ใช้งานประหยัดงบประมาณในการจัดซื้อ 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ได้มาก และลดปัญหาการละเมิดลิขสิทธิ์ได้อีก ด้วย 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668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9177"/>
            <a:ext cx="12191999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  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ข้อดีของ 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 Source </a:t>
            </a:r>
          </a:p>
        </p:txBody>
      </p:sp>
      <p:sp>
        <p:nvSpPr>
          <p:cNvPr id="2" name="Rectangle 1"/>
          <p:cNvSpPr/>
          <p:nvPr/>
        </p:nvSpPr>
        <p:spPr>
          <a:xfrm>
            <a:off x="933089" y="1361189"/>
            <a:ext cx="103258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มี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Source Code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ที่เปิดเผย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en-US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โปรแกรมที่เปิดให้ใครก็ได้บนโลกนี้สามารถเข้ามาพัฒนาโปรแกรมได้ ดังนั้นจึงมี นักพัฒนา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โปรแกรม  หลาย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คน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จึงทำให้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โปรแกรมมีประสิทธิภาพ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สูง</a:t>
            </a: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en-US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ช่วยให้เราประหยัดค่าใช้จ่ายได้ เพราะไม่ต้องจ่ายค่าลิขสิทธิ์ ตัวอย่างโปรแกรมที่เป็น </a:t>
            </a:r>
            <a:r>
              <a:rPr lang="en-US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ก็อย่างเช่น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PHP , My SQL, Star Office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 นอกจาก โปรแกรมแล้ว ยังมีระบบปฏิบัติการ </a:t>
            </a:r>
            <a:r>
              <a:rPr lang="en-US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อย่างระบบปฏิบัติการลี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นุกซ์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ซึ่งมีวัตถุประสงค์เพื่อ พัฒนามาใช้ทดแทนวินโดวส์ของ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นั่นเอง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สามารถ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Copy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และเผยแพร่ได้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ปรับปรุงให้ตรงตามความต้องการ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</a:t>
            </a: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มีผู้ให้บริการหลายราย (เพราะนักพัฒนา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Software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Code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ต้นแบบ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นิยมมาตรฐานเปิด (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 Standard) </a:t>
            </a:r>
            <a:endParaRPr lang="en-US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มี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ชุมชนให้ความช่วยเหลือ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</a:t>
            </a: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ใช้ทรัพยากรของเครื่องน้อย </a:t>
            </a:r>
          </a:p>
        </p:txBody>
      </p:sp>
    </p:spTree>
    <p:extLst>
      <p:ext uri="{BB962C8B-B14F-4D97-AF65-F5344CB8AC3E}">
        <p14:creationId xmlns:p14="http://schemas.microsoft.com/office/powerpoint/2010/main" val="400897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891" y="1471941"/>
            <a:ext cx="10515600" cy="4351338"/>
          </a:xfrm>
        </p:spPr>
        <p:txBody>
          <a:bodyPr>
            <a:normAutofit/>
          </a:bodyPr>
          <a:lstStyle/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 </a:t>
            </a:r>
            <a:r>
              <a:rPr lang="en-US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ต้องขยันหมั่นอัพเดทโปรแกรมอยู่เสมอๆ แต่ถ้าไม่อัพเดทจะพบว่าโปรแกรม </a:t>
            </a:r>
          </a:p>
          <a:p>
            <a:pPr marL="0" indent="0"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อาจ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ถูก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Hack</a:t>
            </a:r>
          </a:p>
          <a:p>
            <a:pPr marL="0" indent="0">
              <a:buNone/>
            </a:pP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หน้าเว็บ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หายไป</a:t>
            </a: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ติด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Spam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Malware </a:t>
            </a:r>
          </a:p>
          <a:p>
            <a:pPr marL="0" indent="0"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ถูกใช้เป็นเครื่องมือโจมตีเว็บอื่น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หน้าเว็บเปลี่ยนไปเป็นหน้าอื่น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ถูก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Bomb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ส่ง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e-mail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ออกเป็น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เข้าระบบไม่ได้อีก</a:t>
            </a:r>
          </a:p>
          <a:p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79177"/>
            <a:ext cx="12191999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ข้อเสียของ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 Source </a:t>
            </a:r>
            <a:endParaRPr lang="th-TH" sz="4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4588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54" y="936954"/>
            <a:ext cx="5597092" cy="2900683"/>
          </a:xfrm>
          <a:prstGeom prst="rect">
            <a:avLst/>
          </a:prstGeom>
        </p:spPr>
      </p:pic>
      <p:sp>
        <p:nvSpPr>
          <p:cNvPr id="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96318" y="171174"/>
            <a:ext cx="8436864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01573" y="3592963"/>
            <a:ext cx="9662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</a:t>
            </a:r>
            <a:r>
              <a:rPr lang="en-US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penstack</a:t>
            </a:r>
            <a:r>
              <a:rPr lang="en-US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virtualization technology Secure Cloud Deployments</a:t>
            </a:r>
          </a:p>
          <a:p>
            <a:pPr algn="ctr"/>
            <a:r>
              <a:rPr lang="en-US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Overview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185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9517" y="1716743"/>
            <a:ext cx="25747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What is </a:t>
            </a:r>
            <a:r>
              <a:rPr lang="en-US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105" y="5294423"/>
            <a:ext cx="3660865" cy="14494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90164" y="2622429"/>
            <a:ext cx="92615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OpenStack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ชุด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ระบบซอฟต์แวร์ </a:t>
            </a:r>
            <a:r>
              <a:rPr lang="en-US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OpenSource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โครงสร้างพื้นฐาน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ระบบ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cloud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แบบ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Infrastructure as a Service (IaaS)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ระบบ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เสมือนจริงที่ต้องมีความน่าเชื่อถือ โดยต้องเข้าใจระบบของ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VM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และ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วิเคราะห์ได้เมื่อต้องใช้งานกับ 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OpenStack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อีกทั้งยังต้องวิเคราะห์ความน่าเชื่อถือของ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 </a:t>
            </a:r>
            <a:r>
              <a:rPr lang="en-US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OpenStackVMs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จาก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Python, Fabric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ซึ่งผู้ริเริ่มโครงการนี้คือ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Rackspace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NASA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70043"/>
            <a:ext cx="12192000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sz="3200" dirty="0" smtClean="0"/>
              <a:t>        </a:t>
            </a:r>
            <a:r>
              <a:rPr lang="en-US" sz="3200" b="1" dirty="0" smtClean="0"/>
              <a:t>Agenda</a:t>
            </a:r>
            <a:endParaRPr lang="th-TH" sz="3200" b="1" dirty="0"/>
          </a:p>
        </p:txBody>
      </p:sp>
    </p:spTree>
    <p:extLst>
      <p:ext uri="{BB962C8B-B14F-4D97-AF65-F5344CB8AC3E}">
        <p14:creationId xmlns:p14="http://schemas.microsoft.com/office/powerpoint/2010/main" val="39679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2975" y="2194778"/>
            <a:ext cx="96098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i="0" dirty="0" smtClean="0">
                <a:solidFill>
                  <a:srgbClr val="000000"/>
                </a:solidFill>
                <a:effectLst/>
                <a:latin typeface="helvethaica"/>
              </a:rPr>
              <a:t> 	</a:t>
            </a:r>
            <a:r>
              <a:rPr lang="th-TH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ระบบ </a:t>
            </a:r>
            <a:r>
              <a:rPr lang="en-US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OpenStack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ค่อนข้างมีความซับซ้อน ต้องเรียนรู้และทำความเข้าใจผ่าน</a:t>
            </a:r>
            <a:r>
              <a:rPr lang="th-TH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การเรียนการสอนของ </a:t>
            </a:r>
            <a:r>
              <a:rPr lang="en-US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OpenStack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บางครั้งผู้ใช้จะมีภาพ </a:t>
            </a:r>
            <a:r>
              <a:rPr lang="th-TH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ระบบ</a:t>
            </a:r>
            <a:r>
              <a:rPr lang="th-TH" sz="2400" b="1" i="0" u="none" strike="noStrike" dirty="0" err="1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คลาวด์</a:t>
            </a:r>
            <a:r>
              <a:rPr lang="th-TH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ที่สร้างขึ้นเพื่อใช้ในระบบอื่น ซึ่งในทุกๆ เดือนจะพบข้อมูลใหม่สำหรับการจัดเรียงข้อมูลแบบ 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Heat, OpenStack’s Orchestration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เป็นการแนะนำวิธีง่ายๆ เกี่ยวกับการใช้สภาพแวดล้อม ปรับขนาดได้โดยอัตโนมัติ โดยสิ่งที่ทำให้ 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มีประโยชน์มากที่สุดคือ การจัดการกับเครื่องมือคำสั่งและอินเทอร์เฟซเว็บชุด 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API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นักพัฒนา 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Software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สามารถใช้ในการเขียน</a:t>
            </a:r>
            <a:r>
              <a:rPr lang="th-TH" sz="2400" b="1" i="0" dirty="0" err="1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แอปพลิเค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ชันที่จัดเตรียมทรัพยากรภายใน 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OpenStack 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ได้ตามต้องการ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2975" y="4772774"/>
            <a:ext cx="93682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b="0" i="0" dirty="0" smtClean="0">
                <a:solidFill>
                  <a:srgbClr val="000000"/>
                </a:solidFill>
                <a:effectLst/>
                <a:latin typeface="helvethaica"/>
              </a:rPr>
              <a:t>	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ถือได้ว่า </a:t>
            </a:r>
            <a:r>
              <a:rPr lang="en-US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OpenStack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เข้ามามีบทบาทในตลาดองค์กรอย่างเต็มตัว ทำหน้าที่สร้างและจัดการ </a:t>
            </a:r>
            <a:r>
              <a:rPr lang="en-US" sz="2400" b="1" i="0" u="none" strike="noStrike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Cloud Computing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โดยการควบคุมชุดคำสั่ง รวมไปถึงพื้นที่ไฟล์ขนาดใหญ่ </a:t>
            </a:r>
            <a:r>
              <a:rPr lang="en-US" sz="2400" b="1" i="0" u="none" strike="noStrike" dirty="0" err="1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DataCenter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ซึ่งทำให้ 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th-TH" sz="2400" b="1" i="0" dirty="0" smtClean="0">
                <a:solidFill>
                  <a:srgbClr val="000000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เป็นโปรแกรมที่ใหญ่ที่สุดในขณะนี้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87" y="245531"/>
            <a:ext cx="4350158" cy="172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1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84771" y="2032375"/>
            <a:ext cx="10155448" cy="418576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thaiDist" fontAlgn="base"/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 Foundation </a:t>
            </a:r>
            <a:endParaRPr lang="th-TH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 fontAlgn="base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	เป็นองค์กรที่ทำหน้าที่กำกับดูแล </a:t>
            </a:r>
            <a:r>
              <a:rPr lang="en-US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องค์กรกลางที่ไม่หวังผลกำไร และไม่สังกัดบริษัทใดบริษัทหนึ่ง ทำหน้าที่ดูแลโครงการ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โอเพนซอร์ส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ใน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ลักษณะเดียวกับ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Linux Foundation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หรือ </a:t>
            </a:r>
            <a:r>
              <a:rPr lang="en-US" sz="240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Apache Software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Foundation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เดิม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ก่อตั้ง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Rackspace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กับ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NASA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นำ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ซอฟต์แวร์มารวมร่างกัน แต่ล่าสุด 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NASA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 หยุด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บทบาทการเป็นนักพัฒนา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ซอฟต์แวร์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ไปแล้วทำ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ให้เหลือเพียง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RackSpace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มีสถานะเป็นเจ้าของ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โครงการ 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ก่อตั้ง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 Foundation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ที่ไม่สังกัดใครเป็นพิเศษมาดูแล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โครงการน่าจะ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ช่วยให้บริษัทอื่นๆ สะดวกใจต่อการร่วมพัฒนา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มากขึ้น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marR="0" lvl="0" indent="0" algn="thai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400" b="1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kumimoji="0" lang="th-TH" altLang="th-TH" sz="2400" b="1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kumimoji="0" lang="th-TH" altLang="th-TH" sz="2400" b="1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kumimoji="0" lang="th-TH" altLang="th-TH" sz="2400" b="1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Foundation</a:t>
            </a:r>
            <a:r>
              <a:rPr kumimoji="0" lang="th-TH" altLang="th-TH" sz="2400" b="1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kumimoji="0" lang="th-TH" altLang="th-TH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คือการให้บริการนักพัฒนาผู้ใช้และระบบนิเวศโครงสร้างพื้นฐานแบบเปิดทั้งหมดโดยการจัดหาแหล่งข้อมูลที่ใช้ร่วมกันเพื่อสร้างชุมชนสร้างความร่วมมือและสนับสนุนการรวมเทคโนโลยี</a:t>
            </a:r>
            <a:r>
              <a:rPr kumimoji="0" lang="th-TH" altLang="th-TH" sz="24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โอเพ่นซอร์ส</a:t>
            </a:r>
            <a:r>
              <a:rPr kumimoji="0" lang="th-TH" altLang="th-TH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กิจกรรมหลัก ได้แก่ การจัดโครงสร้างพื้นฐานทดสอบขนาดใหญ่การจัดการชุมชนและการรวมตัวกันของผู้ที่ชื่นชอบโครงสร้างพื้นฐานแบบเปิดมากกว่า 20,000 รายในแต่ละปีในงานต่างๆทั่วโลกเช่น </a:t>
            </a:r>
            <a:r>
              <a:rPr kumimoji="0" lang="th-TH" altLang="th-TH" sz="24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OpenStack</a:t>
            </a:r>
            <a:r>
              <a:rPr kumimoji="0" lang="th-TH" altLang="th-TH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kumimoji="0" lang="th-TH" altLang="th-TH" sz="24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Summit</a:t>
            </a:r>
            <a:r>
              <a:rPr kumimoji="0" lang="th-TH" altLang="th-T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marL="0" marR="0" lvl="0" indent="0" algn="thai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70043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333333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The OpenStack Foundation</a:t>
            </a:r>
          </a:p>
        </p:txBody>
      </p:sp>
    </p:spTree>
    <p:extLst>
      <p:ext uri="{BB962C8B-B14F-4D97-AF65-F5344CB8AC3E}">
        <p14:creationId xmlns:p14="http://schemas.microsoft.com/office/powerpoint/2010/main" val="29350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985" y="227647"/>
            <a:ext cx="4218238" cy="16701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05" y="2124909"/>
            <a:ext cx="9662997" cy="364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2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err="1" smtClean="0"/>
              <a:t>Openstack</a:t>
            </a:r>
            <a:r>
              <a:rPr lang="en-US" b="1" dirty="0" smtClean="0"/>
              <a:t> is “the Android of the Cloud </a:t>
            </a:r>
            <a:endParaRPr lang="th-TH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854" y="3398390"/>
            <a:ext cx="6248942" cy="2888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68" y="1165735"/>
            <a:ext cx="6264183" cy="28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7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65806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err="1" smtClean="0"/>
              <a:t>Openstack</a:t>
            </a:r>
            <a:r>
              <a:rPr lang="en-US" b="1" dirty="0" smtClean="0"/>
              <a:t> </a:t>
            </a:r>
            <a:r>
              <a:rPr lang="th-TH" altLang="th-TH" b="1" dirty="0" err="1">
                <a:solidFill>
                  <a:srgbClr val="212121"/>
                </a:solidFill>
                <a:latin typeface="inherit"/>
                <a:cs typeface="Angsana New" panose="02020603050405020304" pitchFamily="18" charset="-34"/>
              </a:rPr>
              <a:t>Market</a:t>
            </a:r>
            <a:r>
              <a:rPr lang="th-TH" altLang="th-TH" dirty="0">
                <a:solidFill>
                  <a:srgbClr val="212121"/>
                </a:solidFill>
                <a:latin typeface="inherit"/>
                <a:cs typeface="Angsana New" panose="02020603050405020304" pitchFamily="18" charset="-34"/>
              </a:rPr>
              <a:t> </a:t>
            </a:r>
            <a:r>
              <a:rPr lang="th-TH" altLang="th-TH" dirty="0" smtClean="0">
                <a:solidFill>
                  <a:srgbClr val="212121"/>
                </a:solidFill>
                <a:latin typeface="inherit"/>
                <a:cs typeface="Angsana New" panose="02020603050405020304" pitchFamily="18" charset="-34"/>
              </a:rPr>
              <a:t> </a:t>
            </a:r>
            <a:r>
              <a:rPr lang="th-TH" altLang="th-TH" b="1" dirty="0" err="1" smtClean="0">
                <a:solidFill>
                  <a:srgbClr val="212121"/>
                </a:solidFill>
                <a:latin typeface="inherit"/>
                <a:cs typeface="Angsana New" panose="02020603050405020304" pitchFamily="18" charset="-34"/>
              </a:rPr>
              <a:t>Research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757" y="1181287"/>
            <a:ext cx="6985179" cy="4183139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6340" y="6356906"/>
            <a:ext cx="11839320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451 บริการ </a:t>
            </a:r>
            <a:r>
              <a:rPr kumimoji="0" lang="th-TH" altLang="th-TH" sz="16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Market</a:t>
            </a: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 </a:t>
            </a:r>
            <a:r>
              <a:rPr kumimoji="0" lang="th-TH" altLang="th-TH" sz="16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Monitor</a:t>
            </a: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 ของ </a:t>
            </a:r>
            <a:r>
              <a:rPr kumimoji="0" lang="th-TH" altLang="th-TH" sz="16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Research</a:t>
            </a: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 คาดว่ารายได้จากรูปแบบธุรกิจ </a:t>
            </a:r>
            <a:r>
              <a:rPr kumimoji="0" lang="th-TH" altLang="th-TH" sz="16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OpenStack</a:t>
            </a: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 จะเกิน 5 พันล้านเหรียญภายในปี 2563 และเติบโตที่ 35% </a:t>
            </a:r>
            <a:r>
              <a:rPr kumimoji="0" lang="th-TH" altLang="th-TH" sz="16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CAGR</a:t>
            </a: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ngsana New" panose="02020603050405020304" pitchFamily="18" charset="-34"/>
              </a:rPr>
              <a:t> </a:t>
            </a:r>
            <a:endParaRPr kumimoji="0" lang="en-US" alt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340" y="5179760"/>
            <a:ext cx="11839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451 Research’s Market Monitor service expects revenue from OpenStack business models to exceed $5bn by 2020 and grow at a 35% CAGR*</a:t>
            </a:r>
          </a:p>
        </p:txBody>
      </p:sp>
    </p:spTree>
    <p:extLst>
      <p:ext uri="{BB962C8B-B14F-4D97-AF65-F5344CB8AC3E}">
        <p14:creationId xmlns:p14="http://schemas.microsoft.com/office/powerpoint/2010/main" val="16067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b="1" dirty="0"/>
              <a:t> </a:t>
            </a:r>
            <a:r>
              <a:rPr lang="en-US" b="1" dirty="0" smtClean="0"/>
              <a:t>We’ </a:t>
            </a:r>
            <a:r>
              <a:rPr lang="en-US" b="1" dirty="0" err="1" smtClean="0"/>
              <a:t>ve</a:t>
            </a:r>
            <a:r>
              <a:rPr lang="en-US" b="1" dirty="0" smtClean="0"/>
              <a:t> seen this before</a:t>
            </a:r>
            <a:endParaRPr lang="th-TH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378" y="1648918"/>
            <a:ext cx="9941359" cy="451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09" y="1269064"/>
            <a:ext cx="8929863" cy="37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39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What is a “Cloud” ?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569" y="1364554"/>
            <a:ext cx="7772331" cy="32765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09955" y="4728741"/>
            <a:ext cx="78859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Titillium Web"/>
                <a:cs typeface="+mj-cs"/>
              </a:rPr>
              <a:t>On-demand self-service</a:t>
            </a:r>
            <a:r>
              <a:rPr lang="en-US" sz="1800" dirty="0">
                <a:latin typeface="Titillium Web"/>
                <a:cs typeface="+mj-cs"/>
              </a:rPr>
              <a:t> – </a:t>
            </a:r>
            <a:r>
              <a:rPr lang="th-TH" sz="1800" dirty="0">
                <a:latin typeface="Titillium Web"/>
                <a:cs typeface="+mj-cs"/>
              </a:rPr>
              <a:t>สามารถใช้งานทรัพยากรได้ตามที่ต้องการ</a:t>
            </a:r>
            <a:r>
              <a:rPr lang="th-TH" sz="1800" dirty="0">
                <a:cs typeface="+mj-cs"/>
              </a:rPr>
              <a:t/>
            </a:r>
            <a:br>
              <a:rPr lang="th-TH" sz="1800" dirty="0">
                <a:cs typeface="+mj-cs"/>
              </a:rPr>
            </a:br>
            <a:r>
              <a:rPr lang="en-US" sz="1800" b="1" dirty="0">
                <a:latin typeface="Titillium Web"/>
                <a:cs typeface="+mj-cs"/>
              </a:rPr>
              <a:t>Broad network access</a:t>
            </a:r>
            <a:r>
              <a:rPr lang="en-US" sz="1800" dirty="0">
                <a:latin typeface="Titillium Web"/>
                <a:cs typeface="+mj-cs"/>
              </a:rPr>
              <a:t> – </a:t>
            </a:r>
            <a:r>
              <a:rPr lang="th-TH" sz="1800" dirty="0">
                <a:latin typeface="Titillium Web"/>
                <a:cs typeface="+mj-cs"/>
              </a:rPr>
              <a:t>สามารถเข้าถึงจากที่ใดก็ได้</a:t>
            </a:r>
            <a:r>
              <a:rPr lang="th-TH" sz="1800" dirty="0">
                <a:cs typeface="+mj-cs"/>
              </a:rPr>
              <a:t/>
            </a:r>
            <a:br>
              <a:rPr lang="th-TH" sz="1800" dirty="0">
                <a:cs typeface="+mj-cs"/>
              </a:rPr>
            </a:br>
            <a:r>
              <a:rPr lang="en-US" sz="1800" b="1" dirty="0">
                <a:latin typeface="Titillium Web"/>
                <a:cs typeface="+mj-cs"/>
              </a:rPr>
              <a:t>Resource pooling</a:t>
            </a:r>
            <a:r>
              <a:rPr lang="en-US" sz="1800" dirty="0">
                <a:latin typeface="Titillium Web"/>
                <a:cs typeface="+mj-cs"/>
              </a:rPr>
              <a:t> – </a:t>
            </a:r>
            <a:r>
              <a:rPr lang="th-TH" sz="1800" dirty="0">
                <a:latin typeface="Titillium Web"/>
                <a:cs typeface="+mj-cs"/>
              </a:rPr>
              <a:t>สามารถนำทรัพยากรหลาย ๆ อย่างมารวมกันเพื่อใช้งานร่วมกัน</a:t>
            </a:r>
            <a:r>
              <a:rPr lang="th-TH" sz="1800" dirty="0">
                <a:cs typeface="+mj-cs"/>
              </a:rPr>
              <a:t/>
            </a:r>
            <a:br>
              <a:rPr lang="th-TH" sz="1800" dirty="0">
                <a:cs typeface="+mj-cs"/>
              </a:rPr>
            </a:br>
            <a:r>
              <a:rPr lang="en-US" sz="1800" b="1" dirty="0">
                <a:latin typeface="Titillium Web"/>
                <a:cs typeface="+mj-cs"/>
              </a:rPr>
              <a:t>Rapid elasticity</a:t>
            </a:r>
            <a:r>
              <a:rPr lang="en-US" sz="1800" dirty="0">
                <a:latin typeface="Titillium Web"/>
                <a:cs typeface="+mj-cs"/>
              </a:rPr>
              <a:t> – </a:t>
            </a:r>
            <a:r>
              <a:rPr lang="th-TH" sz="1800" dirty="0">
                <a:latin typeface="Titillium Web"/>
                <a:cs typeface="+mj-cs"/>
              </a:rPr>
              <a:t>สามารถปรับเปลี่ยนได้ตลอดเวลาที่ต้องการ</a:t>
            </a:r>
            <a:r>
              <a:rPr lang="th-TH" sz="1800" dirty="0">
                <a:cs typeface="+mj-cs"/>
              </a:rPr>
              <a:t/>
            </a:r>
            <a:br>
              <a:rPr lang="th-TH" sz="1800" dirty="0">
                <a:cs typeface="+mj-cs"/>
              </a:rPr>
            </a:br>
            <a:r>
              <a:rPr lang="en-US" sz="1800" b="1" dirty="0">
                <a:latin typeface="Titillium Web"/>
                <a:cs typeface="+mj-cs"/>
              </a:rPr>
              <a:t>Measured Service</a:t>
            </a:r>
            <a:r>
              <a:rPr lang="en-US" sz="1800" dirty="0">
                <a:latin typeface="Titillium Web"/>
                <a:cs typeface="+mj-cs"/>
              </a:rPr>
              <a:t> – </a:t>
            </a:r>
            <a:r>
              <a:rPr lang="th-TH" sz="1800" dirty="0">
                <a:latin typeface="Titillium Web"/>
                <a:cs typeface="+mj-cs"/>
              </a:rPr>
              <a:t>สามารถวัดปริมาณการใช้งานได้ทุกบริการ (เพื่อสามารถนำไปคิดค่าใช้จ่ายได้ด้วย</a:t>
            </a:r>
            <a:r>
              <a:rPr lang="th-TH" sz="1600" dirty="0">
                <a:latin typeface="Titillium Web"/>
                <a:cs typeface="+mj-cs"/>
              </a:rPr>
              <a:t>)</a:t>
            </a:r>
            <a:endParaRPr lang="th-TH" sz="1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77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39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Cloud Deployment Models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83" y="1512239"/>
            <a:ext cx="10926276" cy="37796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08008" y="3078880"/>
            <a:ext cx="4258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ไพร</a:t>
            </a:r>
            <a:r>
              <a:rPr lang="th-TH" sz="1800" b="1" dirty="0" err="1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เวตคลาวด์</a:t>
            </a:r>
            <a:r>
              <a:rPr lang="th-TH" sz="18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เป็นโครงสร้างพื้นฐานด้าน</a:t>
            </a:r>
            <a:r>
              <a:rPr lang="th-TH" sz="1800" b="1" dirty="0" err="1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คลาวด์</a:t>
            </a:r>
            <a:r>
              <a:rPr lang="th-TH" sz="18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ที่ทำงานให้กับองค์กรใดองค์กรหนึ่ง</a:t>
            </a:r>
            <a:r>
              <a:rPr lang="th-TH" sz="1800" b="1" dirty="0" smtClean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โดยเฉพาะ</a:t>
            </a:r>
            <a:endParaRPr lang="th-TH" sz="2000" b="1" dirty="0">
              <a:solidFill>
                <a:schemeClr val="accent1">
                  <a:lumMod val="7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5999" y="2903751"/>
            <a:ext cx="50033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Public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Cloud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เปิดให้ผู้ใช้บริการหลายรายเข้าถึงระบบ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Infrastructure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เดียวกันได้เลย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0" y="506102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Hybrid cloud 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คือการรวม 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cloud 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อย่างต่ำสองประเภทเข้าด้วยกัน</a:t>
            </a:r>
            <a:r>
              <a:rPr lang="th-TH" sz="2000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586595" y="5174594"/>
            <a:ext cx="50809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err="1" smtClean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คลาวด์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ส่วนตัว (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Private Cloud)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ที่เปิดให้หลาย ๆ องค์กรสามารถเข้าใช้งานร่วมกันได้ โดยพนักงานขององค์กรนั้นและพนักงานขององค์กรอื่นที่ได้รับอนุญาต</a:t>
            </a:r>
          </a:p>
        </p:txBody>
      </p:sp>
    </p:spTree>
    <p:extLst>
      <p:ext uri="{BB962C8B-B14F-4D97-AF65-F5344CB8AC3E}">
        <p14:creationId xmlns:p14="http://schemas.microsoft.com/office/powerpoint/2010/main" val="17418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39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b="1" dirty="0"/>
              <a:t>Top 5 answers to question why do they want to adopt </a:t>
            </a:r>
            <a:r>
              <a:rPr lang="en-US" b="1" dirty="0" err="1"/>
              <a:t>Openstack</a:t>
            </a:r>
            <a:endParaRPr lang="th-TH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960" y="1207077"/>
            <a:ext cx="8000078" cy="38424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9790" y="5049555"/>
            <a:ext cx="913900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/>
              <a:t>1.Cost savings </a:t>
            </a:r>
            <a:r>
              <a:rPr lang="th-TH" sz="1800" b="1" dirty="0" smtClean="0"/>
              <a:t>(ประหยัดเงิน)</a:t>
            </a:r>
          </a:p>
          <a:p>
            <a:r>
              <a:rPr lang="en-US" sz="1800" b="1" dirty="0" smtClean="0"/>
              <a:t>2.Operational efficiency </a:t>
            </a:r>
            <a:r>
              <a:rPr lang="th-TH" sz="1800" b="1" dirty="0" smtClean="0"/>
              <a:t>(ประสิทธิภาพ ประสิทธิผล)</a:t>
            </a:r>
          </a:p>
          <a:p>
            <a:r>
              <a:rPr lang="en-US" sz="1800" b="1" dirty="0" smtClean="0"/>
              <a:t>3.Open platform </a:t>
            </a:r>
            <a:r>
              <a:rPr lang="th-TH" sz="1800" b="1" dirty="0" smtClean="0"/>
              <a:t>(</a:t>
            </a:r>
            <a:r>
              <a:rPr lang="th-TH" sz="2000" b="1" dirty="0"/>
              <a:t>แพลตฟอร์มกลางที่เปิดให้</a:t>
            </a:r>
            <a:r>
              <a:rPr lang="th-TH" sz="2000" b="1" dirty="0" smtClean="0"/>
              <a:t>นักพัฒนา</a:t>
            </a:r>
            <a:r>
              <a:rPr lang="th-TH" b="1" dirty="0" smtClean="0"/>
              <a:t>)</a:t>
            </a:r>
          </a:p>
          <a:p>
            <a:r>
              <a:rPr lang="en-US" sz="2000" b="1" dirty="0" smtClean="0"/>
              <a:t>4.Flexibility of underlying technology choices </a:t>
            </a:r>
            <a:r>
              <a:rPr lang="th-TH" sz="2000" b="1" dirty="0"/>
              <a:t>(ความยืดหยุ่นในการเลือกเทคโนโลยี</a:t>
            </a:r>
            <a:r>
              <a:rPr lang="th-TH" sz="2000" b="1" dirty="0" smtClean="0"/>
              <a:t>ต้นแบบ)</a:t>
            </a:r>
          </a:p>
          <a:p>
            <a:r>
              <a:rPr lang="en-US" sz="2000" b="1" dirty="0" smtClean="0"/>
              <a:t>5.Ability to innovate and compete 	</a:t>
            </a:r>
            <a:r>
              <a:rPr lang="th-TH" sz="2000" b="1" dirty="0"/>
              <a:t>(ความสามารถในการคิดค้นและ</a:t>
            </a:r>
            <a:r>
              <a:rPr lang="th-TH" sz="2000" b="1" dirty="0" smtClean="0"/>
              <a:t>แข่งขัน)</a:t>
            </a:r>
          </a:p>
        </p:txBody>
      </p:sp>
    </p:spTree>
    <p:extLst>
      <p:ext uri="{BB962C8B-B14F-4D97-AF65-F5344CB8AC3E}">
        <p14:creationId xmlns:p14="http://schemas.microsoft.com/office/powerpoint/2010/main" val="9106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917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OpenStack  History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50" y="1348614"/>
            <a:ext cx="10408432" cy="48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7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917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OpenStack  History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5" y="1466744"/>
            <a:ext cx="11646687" cy="4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6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552" y="1326603"/>
            <a:ext cx="2160493" cy="1905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30127" y="3231603"/>
            <a:ext cx="43793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srgbClr val="212121"/>
                </a:solidFill>
                <a:latin typeface="arial" panose="020B0604020202020204" pitchFamily="34" charset="0"/>
              </a:rPr>
              <a:t>OpenStack Components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412001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What is OpenStack ?</a:t>
            </a:r>
            <a:endParaRPr lang="th-TH" b="1" dirty="0"/>
          </a:p>
        </p:txBody>
      </p:sp>
      <p:sp>
        <p:nvSpPr>
          <p:cNvPr id="5" name="Rectangle 4"/>
          <p:cNvSpPr/>
          <p:nvPr/>
        </p:nvSpPr>
        <p:spPr>
          <a:xfrm>
            <a:off x="201769" y="1440345"/>
            <a:ext cx="119902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thaisanslite"/>
              </a:rPr>
              <a:t>OpenStack</a:t>
            </a:r>
            <a:r>
              <a:rPr lang="en-US" dirty="0">
                <a:solidFill>
                  <a:srgbClr val="000000"/>
                </a:solidFill>
                <a:latin typeface="thaisanslite"/>
              </a:rPr>
              <a:t> </a:t>
            </a:r>
            <a:r>
              <a:rPr lang="th-TH" dirty="0">
                <a:solidFill>
                  <a:srgbClr val="000000"/>
                </a:solidFill>
                <a:latin typeface="thaisanslite"/>
              </a:rPr>
              <a:t>คือ </a:t>
            </a:r>
            <a:r>
              <a:rPr lang="en-US" dirty="0">
                <a:solidFill>
                  <a:srgbClr val="000000"/>
                </a:solidFill>
                <a:latin typeface="thaisanslite"/>
              </a:rPr>
              <a:t>Cloud Operating System </a:t>
            </a:r>
            <a:r>
              <a:rPr lang="th-TH" dirty="0">
                <a:solidFill>
                  <a:srgbClr val="000000"/>
                </a:solidFill>
                <a:latin typeface="thaisanslite"/>
              </a:rPr>
              <a:t>แบบ </a:t>
            </a:r>
            <a:r>
              <a:rPr lang="en-US" dirty="0">
                <a:solidFill>
                  <a:srgbClr val="000000"/>
                </a:solidFill>
                <a:latin typeface="thaisanslite"/>
              </a:rPr>
              <a:t>Open Source </a:t>
            </a:r>
            <a:r>
              <a:rPr lang="th-TH" dirty="0">
                <a:solidFill>
                  <a:srgbClr val="000000"/>
                </a:solidFill>
                <a:latin typeface="thaisanslite"/>
              </a:rPr>
              <a:t>ทำหน้าที่บริหารจัดการทรัพยากรด้าน </a:t>
            </a:r>
            <a:r>
              <a:rPr lang="en-US" dirty="0">
                <a:solidFill>
                  <a:srgbClr val="000000"/>
                </a:solidFill>
                <a:latin typeface="thaisanslite"/>
              </a:rPr>
              <a:t>Compute , Storage , Networking </a:t>
            </a:r>
            <a:r>
              <a:rPr lang="th-TH" dirty="0">
                <a:solidFill>
                  <a:srgbClr val="000000"/>
                </a:solidFill>
                <a:latin typeface="thaisanslite"/>
              </a:rPr>
              <a:t>ของ </a:t>
            </a:r>
            <a:r>
              <a:rPr lang="en-US" dirty="0">
                <a:solidFill>
                  <a:srgbClr val="000000"/>
                </a:solidFill>
                <a:latin typeface="thaisanslite"/>
              </a:rPr>
              <a:t>Data Center </a:t>
            </a:r>
            <a:r>
              <a:rPr lang="th-TH" dirty="0">
                <a:solidFill>
                  <a:srgbClr val="000000"/>
                </a:solidFill>
                <a:latin typeface="thaisanslite"/>
              </a:rPr>
              <a:t>ให้มีประสิทธิภาพในการทำงานสูงที่สุด แบ่งการทำงานออกเป็น </a:t>
            </a:r>
            <a:r>
              <a:rPr lang="en-US" dirty="0">
                <a:solidFill>
                  <a:srgbClr val="000000"/>
                </a:solidFill>
                <a:latin typeface="thaisanslite"/>
              </a:rPr>
              <a:t>Module </a:t>
            </a:r>
            <a:r>
              <a:rPr lang="th-TH" dirty="0">
                <a:solidFill>
                  <a:srgbClr val="000000"/>
                </a:solidFill>
                <a:latin typeface="thaisanslite"/>
              </a:rPr>
              <a:t>ต่างๆ ซึ่งมีหน้าที่การทำงานที่แตกต่างกัน เพื่อความง่ายในการบริหารจัดการทรัพยากรในแต่ละด้าน และคงไว้ซึ่งประสิทธิภาพสูงสุดในการทำงานของระบบ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624" y="3256227"/>
            <a:ext cx="8230749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39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What ‘s Unique about OpenStack?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20" y="1394340"/>
            <a:ext cx="10696161" cy="47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39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What ‘s Unique about OpenStack?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69" y="1729616"/>
            <a:ext cx="9776059" cy="44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61" y="1157072"/>
            <a:ext cx="7593303" cy="5700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188" y="6202623"/>
            <a:ext cx="89923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144" y="1664469"/>
            <a:ext cx="8245333" cy="4646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901" y="5581521"/>
            <a:ext cx="89923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5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22" y="1594096"/>
            <a:ext cx="9102584" cy="4690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686" y="5629514"/>
            <a:ext cx="89923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517" y="1253476"/>
            <a:ext cx="8778964" cy="541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50" y="1446792"/>
            <a:ext cx="8661298" cy="4735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256" y="5526482"/>
            <a:ext cx="89923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25" y="1343964"/>
            <a:ext cx="8460348" cy="4935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89" y="5623790"/>
            <a:ext cx="556012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3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23" y="1480198"/>
            <a:ext cx="7934952" cy="48819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441" y="5706786"/>
            <a:ext cx="89923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3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39" y="1406372"/>
            <a:ext cx="9051022" cy="51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79110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951" y="1240945"/>
            <a:ext cx="10058400" cy="507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165" y="1110078"/>
            <a:ext cx="7711668" cy="56815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913" y="6073227"/>
            <a:ext cx="89923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79110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771" y="1151144"/>
            <a:ext cx="8318740" cy="554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79110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376220"/>
            <a:ext cx="10058400" cy="474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773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189650"/>
            <a:ext cx="10058400" cy="554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79110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6" y="1352867"/>
            <a:ext cx="10058400" cy="55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9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79110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30" y="1393248"/>
            <a:ext cx="10058400" cy="52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1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79110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Core Service 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91" y="1356510"/>
            <a:ext cx="10973954" cy="49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3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49" y="643084"/>
            <a:ext cx="10128074" cy="570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5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57" y="346550"/>
            <a:ext cx="10804935" cy="60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7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8" y="281780"/>
            <a:ext cx="11072570" cy="627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8" y="506569"/>
            <a:ext cx="10195842" cy="57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38" y="331310"/>
            <a:ext cx="10858924" cy="613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9177"/>
            <a:ext cx="12191999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</a:t>
            </a:r>
            <a:r>
              <a:rPr lang="en-US" b="1" dirty="0" smtClean="0"/>
              <a:t>Google Trends: </a:t>
            </a:r>
            <a:r>
              <a:rPr lang="en-US" b="1" dirty="0" err="1" smtClean="0"/>
              <a:t>Openstack</a:t>
            </a:r>
            <a:r>
              <a:rPr lang="en-US" b="1" dirty="0" smtClean="0"/>
              <a:t> VS Open Source Clouds</a:t>
            </a:r>
            <a:endParaRPr lang="th-TH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1" y="1573418"/>
            <a:ext cx="11588976" cy="479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</TotalTime>
  <Words>667</Words>
  <Application>Microsoft Office PowerPoint</Application>
  <PresentationFormat>Widescreen</PresentationFormat>
  <Paragraphs>98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Angsana New</vt:lpstr>
      <vt:lpstr>Arial</vt:lpstr>
      <vt:lpstr>Arial</vt:lpstr>
      <vt:lpstr>Calibri</vt:lpstr>
      <vt:lpstr>Calibri Light</vt:lpstr>
      <vt:lpstr>Cordia New</vt:lpstr>
      <vt:lpstr>helvethaica</vt:lpstr>
      <vt:lpstr>inherit</vt:lpstr>
      <vt:lpstr>TH Sarabun New</vt:lpstr>
      <vt:lpstr>thaisanslite</vt:lpstr>
      <vt:lpstr>Titillium Web</vt:lpstr>
      <vt:lpstr>Office Theme</vt:lpstr>
      <vt:lpstr>PowerPoint Presentation</vt:lpstr>
      <vt:lpstr>PowerPoint Presentation</vt:lpstr>
      <vt:lpstr>     เครื่องมือที่ใช้พัฒนาระบบ</vt:lpstr>
      <vt:lpstr>PowerPoint Presentation</vt:lpstr>
      <vt:lpstr>PowerPoint Presentation</vt:lpstr>
      <vt:lpstr>PowerPoint Presentation</vt:lpstr>
      <vt:lpstr>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</dc:title>
  <dc:creator>Windows User</dc:creator>
  <cp:lastModifiedBy>Windows User</cp:lastModifiedBy>
  <cp:revision>55</cp:revision>
  <dcterms:created xsi:type="dcterms:W3CDTF">2018-11-10T08:57:00Z</dcterms:created>
  <dcterms:modified xsi:type="dcterms:W3CDTF">2018-11-12T07:37:40Z</dcterms:modified>
</cp:coreProperties>
</file>